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71" r:id="rId12"/>
    <p:sldId id="265" r:id="rId13"/>
    <p:sldId id="266" r:id="rId14"/>
    <p:sldId id="267" r:id="rId15"/>
    <p:sldId id="268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9144000" cy="6858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5E029-5AA5-4EA6-8C70-4187A56BC6EE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C8BE3-24C3-4618-B403-C6A31D112A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340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8BE3-24C3-4618-B403-C6A31D112A4E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7556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C8BE3-24C3-4618-B403-C6A31D112A4E}" type="slidenum">
              <a:rPr lang="es-AR" smtClean="0"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702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D01E5B-6F35-4058-AD5A-4251288A6925}" type="datetimeFigureOut">
              <a:rPr lang="es-AR" smtClean="0"/>
              <a:t>28/9/2019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444A59-575C-4F46-B5BE-5F1D52D642B1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4800" b="1" dirty="0" smtClean="0"/>
              <a:t>Programa E.S.I.</a:t>
            </a:r>
            <a:endParaRPr lang="es-AR" sz="4800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543800" cy="3168352"/>
          </a:xfrm>
        </p:spPr>
        <p:txBody>
          <a:bodyPr/>
          <a:lstStyle/>
          <a:p>
            <a:pPr algn="ctr"/>
            <a:r>
              <a:rPr lang="es-AR" sz="5400" b="1" dirty="0" smtClean="0">
                <a:latin typeface="Arial Black" panose="020B0A04020102020204" pitchFamily="34" charset="0"/>
              </a:rPr>
              <a:t>Escuela N°798 </a:t>
            </a:r>
            <a:br>
              <a:rPr lang="es-AR" sz="5400" b="1" dirty="0" smtClean="0">
                <a:latin typeface="Arial Black" panose="020B0A04020102020204" pitchFamily="34" charset="0"/>
              </a:rPr>
            </a:br>
            <a:r>
              <a:rPr lang="es-AR" sz="5400" b="1" dirty="0" smtClean="0">
                <a:latin typeface="Arial Black" panose="020B0A04020102020204" pitchFamily="34" charset="0"/>
              </a:rPr>
              <a:t>“Dr. Vicente A. de Echevarría”</a:t>
            </a:r>
            <a:endParaRPr lang="es-AR" sz="5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175351" cy="576063"/>
          </a:xfrm>
        </p:spPr>
        <p:txBody>
          <a:bodyPr/>
          <a:lstStyle/>
          <a:p>
            <a:r>
              <a:rPr lang="es-AR" sz="2400" dirty="0" smtClean="0"/>
              <a:t>2° GRADO:</a:t>
            </a:r>
            <a:endParaRPr lang="es-AR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65048"/>
              </p:ext>
            </p:extLst>
          </p:nvPr>
        </p:nvGraphicFramePr>
        <p:xfrm>
          <a:off x="323529" y="764704"/>
          <a:ext cx="8064895" cy="5616624"/>
        </p:xfrm>
        <a:graphic>
          <a:graphicData uri="http://schemas.openxmlformats.org/drawingml/2006/table">
            <a:tbl>
              <a:tblPr firstRow="1" firstCol="1" bandRow="1"/>
              <a:tblGrid>
                <a:gridCol w="1008111"/>
                <a:gridCol w="1754420"/>
                <a:gridCol w="1912851"/>
                <a:gridCol w="1776044"/>
                <a:gridCol w="1613469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NATURALES</a:t>
                      </a: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SOCIALES</a:t>
                      </a: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FORMACIÓN ÉTICA Y CIUDADANA</a:t>
                      </a:r>
                      <a:endParaRPr lang="es-A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LENGUA</a:t>
                      </a:r>
                      <a:endParaRPr lang="es-A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5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</a:t>
                      </a:r>
                      <a:r>
                        <a:rPr lang="es-AR" sz="105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Ejercer nuestros derechos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Respetar la diversidad.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Reconocer diferentes modos de vida.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Cuidar el cuerpo y la salud.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Valorar la afectividad.</a:t>
                      </a: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respeto del cuerpo y el de los demás.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Necesidades de afecto, cuidado y valoración.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cuerpo humano.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Semejanzas y diferencias.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cuidado de la salud.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Prevención de enfermedades.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Valores y actitudes relacionados con la solidaridad, el amor, el respeto a la intimidad propia y ajena.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</a:t>
                      </a: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escuela y sus vínculos.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Roles de los diferentes integrantes.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Distintos grupos sociales.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familia de ayer y hoy.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conocimiento de las diferentes formas familiares y su dinámica en diversas épocas y culturas.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Los</a:t>
                      </a:r>
                      <a:r>
                        <a:rPr lang="es-ES" sz="10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vínculos y los afectos, la relación con el propio cuerpo y el de los demás. Derechos del niño.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Derecho a la identidad.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Rechazo a todo forma de discriminación.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50" baseline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Roles de los diferentes integrantes de la familia.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Respeto y empatía.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50" baseline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Actitudes de respeto y protección hacia el propio cuerpo aprendiendo a decir “NO”. Solicitar ayuda.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El diálogo como instrumento para solucionar problemas de convivencia y discriminación en relación con los demás.</a:t>
                      </a:r>
                      <a:endParaRPr lang="es-AR" sz="1050" baseline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Autonomía.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Derecho</a:t>
                      </a: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expresarse.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expresión de sentimiento y sensaciones que provoca la discriminación de cualquier tipo.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Lectura y escritura de las  actividades cotidianas de ayer y hoy.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Escritura de hábitos y normas de higiene.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ejercicio del diálogo como medio para resolver conflictos.</a:t>
                      </a:r>
                      <a:endParaRPr lang="es-A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175351" cy="648071"/>
          </a:xfrm>
        </p:spPr>
        <p:txBody>
          <a:bodyPr/>
          <a:lstStyle/>
          <a:p>
            <a:r>
              <a:rPr lang="es-AR" sz="2400" dirty="0" smtClean="0"/>
              <a:t>3° GRADO:</a:t>
            </a:r>
            <a:endParaRPr lang="es-AR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72130"/>
              </p:ext>
            </p:extLst>
          </p:nvPr>
        </p:nvGraphicFramePr>
        <p:xfrm>
          <a:off x="395536" y="688834"/>
          <a:ext cx="8568953" cy="5836510"/>
        </p:xfrm>
        <a:graphic>
          <a:graphicData uri="http://schemas.openxmlformats.org/drawingml/2006/table">
            <a:tbl>
              <a:tblPr firstRow="1" firstCol="1" bandRow="1"/>
              <a:tblGrid>
                <a:gridCol w="1110790"/>
                <a:gridCol w="1904212"/>
                <a:gridCol w="1904212"/>
                <a:gridCol w="1921546"/>
                <a:gridCol w="1728193"/>
              </a:tblGrid>
              <a:tr h="3977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NATURALES</a:t>
                      </a:r>
                      <a:endParaRPr lang="es-A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SOCIALES</a:t>
                      </a:r>
                      <a:endParaRPr lang="es-AR" sz="7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FORMACIÓN ÉTICA Y CIUDADANA</a:t>
                      </a:r>
                      <a:endParaRPr lang="es-AR" sz="7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LENGUA</a:t>
                      </a:r>
                      <a:endParaRPr lang="es-AR" sz="7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Eje:</a:t>
                      </a:r>
                      <a:r>
                        <a:rPr lang="es-ES" sz="9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Ejercer nuestros derechos.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="1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Eje: Respetar la diversidad.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Eje: Reconocer diferentes modos de vida.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="1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Eje: Cuidar el cuerpo y la salud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900" b="1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Eje: Valorar la afectividad</a:t>
                      </a:r>
                      <a:endParaRPr lang="es-A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Derecho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a la salud, el cuidado y la recreación.</a:t>
                      </a:r>
                      <a:endParaRPr lang="es-AR" sz="105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Identificación de prejuicios, reconocimiento y valoración de diferencias e igualdades.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Reconocimiento de diferentes partes del cuerpo</a:t>
                      </a: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y los caracteres sexuales con sus cambios a lo largo de la vida.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Conocimiento, respeto de su propio cuerpo, con sus cambios y continuidades.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Los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derechos del niño.</a:t>
                      </a:r>
                      <a:endParaRPr lang="es-AR" sz="105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Reconocimiento</a:t>
                      </a: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de derechos y responsabilidades personales y el de otras personas.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aseline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El conocimiento de transformaciones de las familias. Los cambios a lo largo de la historia.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La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responsabilidad, la solidaridad, el respeto y valores.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El reconocimiento de los derechos humanos y los derechos del niño, de su cumplimiento y violación en distintos contextos cercanos y lejanos.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Prejuicios y actitudes discriminatorias.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100" baseline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Valores, solidaridad, autonomía. La reflexión sobre ideas y mensajes transmitidas referidas a la imagen corporal.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Conocimiento de sí mismo/a y de los otros/as a partir  de a expresión de sus sentimientos, ideas, escucha respetuosa.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La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comunicación.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El derecho a ser escuchados en nuestras opiniones y sentimientos.</a:t>
                      </a:r>
                      <a:endParaRPr lang="es-AR" sz="105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Identificación de los roles</a:t>
                      </a: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adjudicados a niños y niñas en publicidades, cuentos y programas según su edad.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aseline="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Diferencias de roles de género de una y otra época. Conversación. Narración.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La producción de diferentes textos que expresen alegría, tristeza, disfrute.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Producción y valoración de diversos textos.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280920" cy="4392488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296144"/>
          </a:xfrm>
        </p:spPr>
        <p:txBody>
          <a:bodyPr/>
          <a:lstStyle/>
          <a:p>
            <a:r>
              <a:rPr lang="es-ES" sz="4400" b="1" dirty="0">
                <a:latin typeface="Arial"/>
                <a:ea typeface="Times New Roman"/>
              </a:rPr>
              <a:t>4° </a:t>
            </a:r>
            <a:r>
              <a:rPr lang="es-ES" sz="4400" b="1" dirty="0" smtClean="0">
                <a:latin typeface="Arial"/>
                <a:ea typeface="Times New Roman"/>
              </a:rPr>
              <a:t>GRADO: </a:t>
            </a:r>
            <a:r>
              <a:rPr lang="es-ES" sz="3200" b="1" dirty="0" smtClean="0">
                <a:latin typeface="Arial"/>
                <a:ea typeface="Times New Roman"/>
              </a:rPr>
              <a:t>Eje:</a:t>
            </a:r>
            <a:r>
              <a:rPr lang="es-ES" b="1" dirty="0" smtClean="0">
                <a:latin typeface="Arial"/>
                <a:ea typeface="Times New Roman"/>
              </a:rPr>
              <a:t> </a:t>
            </a:r>
            <a:r>
              <a:rPr lang="es-ES" sz="2800" b="1" dirty="0" smtClean="0">
                <a:latin typeface="Arial"/>
                <a:ea typeface="Times New Roman"/>
              </a:rPr>
              <a:t>Ejercer nuestros derechos</a:t>
            </a:r>
            <a:endParaRPr lang="es-AR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70680"/>
              </p:ext>
            </p:extLst>
          </p:nvPr>
        </p:nvGraphicFramePr>
        <p:xfrm>
          <a:off x="179511" y="2113564"/>
          <a:ext cx="8496945" cy="4123748"/>
        </p:xfrm>
        <a:graphic>
          <a:graphicData uri="http://schemas.openxmlformats.org/drawingml/2006/table">
            <a:tbl>
              <a:tblPr firstRow="1" firstCol="1" bandRow="1"/>
              <a:tblGrid>
                <a:gridCol w="883958"/>
                <a:gridCol w="1256837"/>
                <a:gridCol w="1271912"/>
                <a:gridCol w="1240195"/>
                <a:gridCol w="1108728"/>
                <a:gridCol w="1330370"/>
                <a:gridCol w="1404945"/>
              </a:tblGrid>
              <a:tr h="36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1F497D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EJES DE ESI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1F497D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CS NATURALES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1F497D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CS SOCIALES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1F497D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F.E.Y C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LENGUA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ED.ARTISTICA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1F497D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ED.FISICA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effectLst/>
                          <a:latin typeface="Bell MT"/>
                          <a:ea typeface="Calibri"/>
                          <a:cs typeface="Times New Roman"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effectLst/>
                          <a:latin typeface="Bell MT"/>
                          <a:ea typeface="Calibri"/>
                          <a:cs typeface="Times New Roman"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effectLst/>
                          <a:latin typeface="Bell MT"/>
                          <a:ea typeface="Calibri"/>
                          <a:cs typeface="Times New Roman"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Ejercer nuestros derechos.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El derecho a la salud: +prevención 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+cuidados 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+vacunación.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Acontecimientos relevantes para la localidad, provincia, la nación y la humanidad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Reflexión sobre las formas de los niños/as vulnerados: el abuso y la violencia sexual.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Disposición para argumentar defender  puntos de vistas considerando ideas y opiniones de otros.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construcción de la progresiva autonomía  y autovaloración respecto de las posibilidades de expresarse y comunicar mediante los lenguajes artísticos(visual, musical, corporal y teatral)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 de actividades de responsabilidad solidaridad, respeto y cuidado de sí mismo y de los otros/as a través de actividades motrices que posibiliten la revolución de conflictos cotidianos y la convivencia democráticas.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521" marR="54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784976" cy="4104456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28191"/>
          </a:xfrm>
        </p:spPr>
        <p:txBody>
          <a:bodyPr/>
          <a:lstStyle/>
          <a:p>
            <a:r>
              <a:rPr lang="es-ES" sz="4400" b="1" dirty="0">
                <a:latin typeface="Arial"/>
                <a:ea typeface="Times New Roman"/>
              </a:rPr>
              <a:t>5° </a:t>
            </a:r>
            <a:r>
              <a:rPr lang="es-ES" sz="4400" b="1" dirty="0" smtClean="0">
                <a:latin typeface="Arial"/>
                <a:ea typeface="Times New Roman"/>
              </a:rPr>
              <a:t>GRADO</a:t>
            </a:r>
            <a:r>
              <a:rPr lang="es-ES" dirty="0" smtClean="0">
                <a:latin typeface="Arial"/>
                <a:ea typeface="Times New Roman"/>
              </a:rPr>
              <a:t>: </a:t>
            </a:r>
            <a:r>
              <a:rPr lang="es-ES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Eje</a:t>
            </a:r>
            <a:r>
              <a:rPr lang="es-ES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:</a:t>
            </a:r>
            <a:r>
              <a:rPr lang="es-ES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 </a:t>
            </a:r>
            <a:r>
              <a:rPr lang="es-ES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Ejercer nuestros derechos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6058"/>
              </p:ext>
            </p:extLst>
          </p:nvPr>
        </p:nvGraphicFramePr>
        <p:xfrm>
          <a:off x="251518" y="2132856"/>
          <a:ext cx="8784976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6362"/>
                <a:gridCol w="1232477"/>
                <a:gridCol w="1232477"/>
                <a:gridCol w="1232477"/>
                <a:gridCol w="1232477"/>
                <a:gridCol w="1232477"/>
                <a:gridCol w="1526229"/>
              </a:tblGrid>
              <a:tr h="41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EJES:</a:t>
                      </a:r>
                      <a:endParaRPr lang="es-AR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CS. NATURALES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CS. SOCIALES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F. E. Y C.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LENGUA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EDUC. ARTÍSTICA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EDUC. FÍSICA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</a:tr>
              <a:tr h="3403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AR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Ejercer  nuestros derechos</a:t>
                      </a:r>
                      <a:endParaRPr lang="es-AR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derecho a la salud: prevención, cuidado, enfermedades relacionadas con la alimentación.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Reconocimiento de los derechos del niño.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reflexión sobre las formas de los niños/as vulnerados: la explotación y trata de personas. El derecho a la intimidad y respeto a la de otros.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Debatir y </a:t>
                      </a: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elaborar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conclusiones. 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000" marR="570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desarrollo de actitudes de responsabilidad, solidaridad y respeto.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Resolución de conflictos de la convivencia.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000" marR="57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6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640960" cy="4248472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296144"/>
          </a:xfrm>
        </p:spPr>
        <p:txBody>
          <a:bodyPr/>
          <a:lstStyle/>
          <a:p>
            <a:r>
              <a:rPr lang="es-AR" sz="4400" dirty="0" smtClean="0"/>
              <a:t>6° GRADO:</a:t>
            </a:r>
            <a:r>
              <a:rPr lang="es-ES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Eje</a:t>
            </a:r>
            <a:r>
              <a:rPr lang="es-ES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:</a:t>
            </a:r>
            <a:r>
              <a:rPr lang="es-ES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 </a:t>
            </a:r>
            <a:r>
              <a:rPr lang="es-ES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Ejercer nuestros derechos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57758"/>
              </p:ext>
            </p:extLst>
          </p:nvPr>
        </p:nvGraphicFramePr>
        <p:xfrm>
          <a:off x="323528" y="2276872"/>
          <a:ext cx="8640960" cy="3302082"/>
        </p:xfrm>
        <a:graphic>
          <a:graphicData uri="http://schemas.openxmlformats.org/drawingml/2006/table">
            <a:tbl>
              <a:tblPr firstRow="1" firstCol="1" bandRow="1"/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451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6to. Grado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none" strike="noStrike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Naturales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Sociales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Formación Ética y Ciudadana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Lengua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3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Ejercer nuestros Derechos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Higiene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Enfermedades</a:t>
                      </a: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Artículos, derechos y garantías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Norma moral, prescripciones o normas de trato social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Leyes o normas jurídicas</a:t>
                      </a: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Conversación guiada, turnos de intercambio.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Defensa y opinión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765" marR="61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6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1224136"/>
          </a:xfrm>
        </p:spPr>
        <p:txBody>
          <a:bodyPr/>
          <a:lstStyle/>
          <a:p>
            <a:r>
              <a:rPr lang="es-AR" sz="4400" dirty="0" smtClean="0"/>
              <a:t>7° GRADO:</a:t>
            </a:r>
            <a:r>
              <a:rPr lang="es-ES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 </a:t>
            </a:r>
            <a:r>
              <a:rPr lang="es-ES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Eje:</a:t>
            </a:r>
            <a:r>
              <a:rPr lang="es-ES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 </a:t>
            </a:r>
            <a:r>
              <a:rPr lang="es-ES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/>
                <a:ea typeface="Times New Roman"/>
              </a:rPr>
              <a:t>Ejercer nuestros derechos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21560"/>
              </p:ext>
            </p:extLst>
          </p:nvPr>
        </p:nvGraphicFramePr>
        <p:xfrm>
          <a:off x="457200" y="1844824"/>
          <a:ext cx="8363271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063"/>
                <a:gridCol w="1812663"/>
                <a:gridCol w="1812663"/>
                <a:gridCol w="1813219"/>
                <a:gridCol w="1812663"/>
              </a:tblGrid>
              <a:tr h="738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EJES ESI            ÁREAS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CS. NATURALES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u="sng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CS. SOCIALES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u="sng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F.É. Y C.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u="sng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</a:tr>
              <a:tr h="3582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EJERCER NUESTROS DERECHOS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Métodos de anticoncepción.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 a la intimidad.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y responsabilidades de las personas.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de niños y adolescentes.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 a la intimidad y el respeto a la intimidad de los otros.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argumentación y defensa de sus propios puntos de vista.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300" marR="383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7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24935" cy="4824535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224135"/>
          </a:xfrm>
        </p:spPr>
        <p:txBody>
          <a:bodyPr/>
          <a:lstStyle/>
          <a:p>
            <a:r>
              <a:rPr lang="es-AR" sz="4400" dirty="0" smtClean="0"/>
              <a:t>4° GRADO: </a:t>
            </a:r>
            <a:r>
              <a:rPr lang="es-AR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Eje</a:t>
            </a:r>
            <a:r>
              <a:rPr lang="es-AR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:</a:t>
            </a:r>
            <a:r>
              <a:rPr lang="es-AR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es-AR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Respetar la diversidad</a:t>
            </a:r>
            <a:endParaRPr lang="es-AR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19781"/>
              </p:ext>
            </p:extLst>
          </p:nvPr>
        </p:nvGraphicFramePr>
        <p:xfrm>
          <a:off x="323529" y="1844824"/>
          <a:ext cx="8352926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936103"/>
                <a:gridCol w="1168406"/>
                <a:gridCol w="1161196"/>
                <a:gridCol w="1308333"/>
                <a:gridCol w="1089936"/>
                <a:gridCol w="1307820"/>
                <a:gridCol w="1381132"/>
              </a:tblGrid>
              <a:tr h="593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EJES DE ESI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 NATURALES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 SOCIALES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F.E.Y C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LENGUA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ED.ARTISTICA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ED.FISICA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Respetar la diversidad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Identificación de prejuicios y reconocimiento y valoración de las diversas capacidades del otro (inteligencias múltiples</a:t>
                      </a:r>
                      <a:r>
                        <a:rPr lang="es-ES" sz="1200" i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La diversidad y sus desigualdades y obligaciones.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Reflexión y análisis crítico de la información que producen los medios en hechos relacionados con varones y mujeres en aspecto familiares.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expresión de sentimientos y sensaciones que provoca la discriminación  de cualquier tipo.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Valoración del cuerpo humano como instrumento de expresión ,vocal gestual, del movimiento, </a:t>
                      </a:r>
                      <a:r>
                        <a:rPr lang="es-ES" sz="12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Sin perjuicios que deriven de las diferencias entre varones y mujeres.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208911" cy="4320479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175351" cy="1793167"/>
          </a:xfrm>
        </p:spPr>
        <p:txBody>
          <a:bodyPr/>
          <a:lstStyle/>
          <a:p>
            <a:r>
              <a:rPr lang="es-AR" sz="4400" dirty="0" smtClean="0"/>
              <a:t>5°GRADO:</a:t>
            </a:r>
            <a:r>
              <a:rPr lang="es-AR" sz="3200" dirty="0" smtClean="0"/>
              <a:t>Eje: Respetar la diversidad</a:t>
            </a:r>
            <a:endParaRPr lang="es-AR" sz="32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364972"/>
              </p:ext>
            </p:extLst>
          </p:nvPr>
        </p:nvGraphicFramePr>
        <p:xfrm>
          <a:off x="467542" y="2348880"/>
          <a:ext cx="8136905" cy="4032448"/>
        </p:xfrm>
        <a:graphic>
          <a:graphicData uri="http://schemas.openxmlformats.org/drawingml/2006/table">
            <a:tbl>
              <a:tblPr firstRow="1" firstCol="1" bandRow="1"/>
              <a:tblGrid>
                <a:gridCol w="1008114"/>
                <a:gridCol w="1041968"/>
                <a:gridCol w="1131166"/>
                <a:gridCol w="1274497"/>
                <a:gridCol w="1061748"/>
                <a:gridCol w="1273998"/>
                <a:gridCol w="1345414"/>
              </a:tblGrid>
              <a:tr h="520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EJES DE ESI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 NATURALES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 SOCIALES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F.E.Y C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LENGUA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ED.ARTISTICA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ED.FISICA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Respetar la diversidad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Interrelación entre lo biológico, social, psicológico, afectivo y ético de la sexualidad.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Participación de mujeres y varones en diferentes espacios laborales y políticos.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Reflexión y análisis crítico de la información que producen los diversos medios en hechos relacionados con lo laboral y político.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expresión de sentimientos y sensaciones que provoca la discriminación de cualquier tipo.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valoración del cuerpo humano como instrumento de expresión.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exploración de los diversos lenguajes artísticos.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 desarrollo de la conciencia corporal y de las posibilidades lúdicas y motrices en condiciones de igualdad.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 despliegue de posibilidades del propio cuerpo en relación con el medio social.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24935" cy="4464495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971600" y="116633"/>
            <a:ext cx="7175351" cy="1512168"/>
          </a:xfrm>
        </p:spPr>
        <p:txBody>
          <a:bodyPr/>
          <a:lstStyle/>
          <a:p>
            <a:r>
              <a:rPr lang="es-AR" sz="4400" dirty="0" smtClean="0"/>
              <a:t>6°GRADO:</a:t>
            </a:r>
            <a:r>
              <a:rPr lang="es-AR" dirty="0" smtClean="0"/>
              <a:t> </a:t>
            </a:r>
            <a:r>
              <a:rPr lang="es-AR" sz="3200" dirty="0" smtClean="0"/>
              <a:t>Eje: Respetar la diversidad</a:t>
            </a:r>
            <a:endParaRPr lang="es-AR" sz="32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14064"/>
              </p:ext>
            </p:extLst>
          </p:nvPr>
        </p:nvGraphicFramePr>
        <p:xfrm>
          <a:off x="395535" y="1988840"/>
          <a:ext cx="8208915" cy="3384376"/>
        </p:xfrm>
        <a:graphic>
          <a:graphicData uri="http://schemas.openxmlformats.org/drawingml/2006/table">
            <a:tbl>
              <a:tblPr firstRow="1" firstCol="1" bandRow="1"/>
              <a:tblGrid>
                <a:gridCol w="1641783"/>
                <a:gridCol w="1641783"/>
                <a:gridCol w="1641783"/>
                <a:gridCol w="1641783"/>
                <a:gridCol w="1641783"/>
              </a:tblGrid>
              <a:tr h="846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6to. Grado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none" strike="noStrike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Naturales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Sociales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Formación Ética y Ciudadana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Lengua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Respetar la diversidad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Nutrición humana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Alimentación saludable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Los pueblos latinoamericanos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Rasgos culturales.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Reconocimiento de la acción del hombre.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Grupos subordinados prejuicio, maltrato y discriminación.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 lenguaje en sus diversas formas (escrito. Oral, gestual)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1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175351" cy="1440160"/>
          </a:xfrm>
        </p:spPr>
        <p:txBody>
          <a:bodyPr/>
          <a:lstStyle/>
          <a:p>
            <a:r>
              <a:rPr lang="es-AR" sz="4400" dirty="0" smtClean="0"/>
              <a:t>7° GRADO: </a:t>
            </a:r>
            <a:r>
              <a:rPr lang="es-AR" sz="3200" dirty="0" smtClean="0"/>
              <a:t>Eje: Respetar la diversidad</a:t>
            </a:r>
            <a:endParaRPr lang="es-AR" sz="32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5996"/>
              </p:ext>
            </p:extLst>
          </p:nvPr>
        </p:nvGraphicFramePr>
        <p:xfrm>
          <a:off x="395536" y="2018479"/>
          <a:ext cx="8208912" cy="3498753"/>
        </p:xfrm>
        <a:graphic>
          <a:graphicData uri="http://schemas.openxmlformats.org/drawingml/2006/table">
            <a:tbl>
              <a:tblPr firstRow="1" firstCol="1" bandRow="1"/>
              <a:tblGrid>
                <a:gridCol w="1091538"/>
                <a:gridCol w="1779207"/>
                <a:gridCol w="1779207"/>
                <a:gridCol w="1779753"/>
                <a:gridCol w="1779207"/>
              </a:tblGrid>
              <a:tr h="597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EJES ESI            ÁREAS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789" marR="297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CS. NATURALES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CS. SOCIALES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F.É. Y C.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LENGUA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RESPETAR LA DIVERSIDAD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Estereotipos corporales de belleza.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Normas de constitución social.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Nuevas formas de masculinidad y femineidad en el marco de la igualdad de género.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El respeto por la diversidad de cultura, hábitos, costumbres, formas de vida, organización familiar.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La descripción de sentimientos y sensaciones que provoca la discriminación de cualquier tipo.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643795"/>
              </p:ext>
            </p:extLst>
          </p:nvPr>
        </p:nvGraphicFramePr>
        <p:xfrm>
          <a:off x="395536" y="692696"/>
          <a:ext cx="8229600" cy="2313432"/>
        </p:xfrm>
        <a:graphic>
          <a:graphicData uri="http://schemas.openxmlformats.org/drawingml/2006/table">
            <a:tbl>
              <a:tblPr firstRow="1" firstCol="1" bandRow="1"/>
              <a:tblGrid>
                <a:gridCol w="8229600"/>
              </a:tblGrid>
              <a:tr h="216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“LA ESCUELA ES EL ESPACIO PÚBLICO Y LO PÚBLICO SE CONSTRUYE CON NORMAS. LA LEY NO ES UNA OPINIÓN, LAS LEYES SON PRODUCTOS DE AMPLIOS DEBATES EN EL MARCO DE LA DEMOCRACIA” </a:t>
                      </a:r>
                      <a:endParaRPr lang="es-AR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ALBERTO SILEONI</a:t>
                      </a:r>
                      <a:endParaRPr lang="es-A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85" marR="63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13 Marcador de contenido"/>
          <p:cNvSpPr>
            <a:spLocks noGrp="1"/>
          </p:cNvSpPr>
          <p:nvPr>
            <p:ph sz="quarter" idx="13"/>
          </p:nvPr>
        </p:nvSpPr>
        <p:spPr>
          <a:xfrm>
            <a:off x="1143000" y="3284984"/>
            <a:ext cx="6400800" cy="921256"/>
          </a:xfrm>
        </p:spPr>
        <p:txBody>
          <a:bodyPr/>
          <a:lstStyle/>
          <a:p>
            <a:pPr marL="45720" indent="0">
              <a:buNone/>
            </a:pP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169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32317" cy="864096"/>
          </a:xfrm>
        </p:spPr>
        <p:txBody>
          <a:bodyPr/>
          <a:lstStyle/>
          <a:p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4° GRADO: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EJE: RECONOCER LOS DISTINTOS MODOS DE VIDA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352928" cy="4536504"/>
          </a:xfrm>
        </p:spPr>
        <p:txBody>
          <a:bodyPr/>
          <a:lstStyle/>
          <a:p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65528"/>
              </p:ext>
            </p:extLst>
          </p:nvPr>
        </p:nvGraphicFramePr>
        <p:xfrm>
          <a:off x="323528" y="1916832"/>
          <a:ext cx="7776864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1008112"/>
                <a:gridCol w="1224136"/>
                <a:gridCol w="1296144"/>
                <a:gridCol w="1008112"/>
                <a:gridCol w="1080120"/>
                <a:gridCol w="1296144"/>
                <a:gridCol w="864096"/>
              </a:tblGrid>
              <a:tr h="2263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EJES DE ESI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 NATURALES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 SOCIALES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F.E.Y C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LENGUA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ED.ARTISTICA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ED.FISICA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0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Reconocer los distintos modos de vida.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Conocimientos de los procesos humanos: crecimiento, desarrollo y maduración.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 conocimiento de las transformaciones de las familias.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Los cambios de estructuras y dinámica familiar a lo lago de la historia.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 a organización familiar según las diversas culturales y conflictos sociales.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Participación en diálogos y reflexión antes   actitudes perjuicios y discriminatorias.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valoración de las personas independientes de  la apariencia,    identidad 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 orientación sexual.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Ampliación de los horizontes, culturales y sociedad en relación con la constitución de las familias y diferentes modos de vida.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22850" cy="792088"/>
          </a:xfrm>
        </p:spPr>
        <p:txBody>
          <a:bodyPr/>
          <a:lstStyle/>
          <a:p>
            <a:r>
              <a:rPr lang="es-AR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5° </a:t>
            </a:r>
            <a:r>
              <a:rPr lang="es-AR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AR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EJE: RECONOCER LOS DISTINTOS MODOS DE VIDA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136904" cy="3958187"/>
          </a:xfrm>
        </p:spPr>
        <p:txBody>
          <a:bodyPr/>
          <a:lstStyle/>
          <a:p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48469"/>
              </p:ext>
            </p:extLst>
          </p:nvPr>
        </p:nvGraphicFramePr>
        <p:xfrm>
          <a:off x="251520" y="1628800"/>
          <a:ext cx="8568952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1204527"/>
                <a:gridCol w="1180510"/>
                <a:gridCol w="1180510"/>
                <a:gridCol w="1180510"/>
                <a:gridCol w="1518639"/>
                <a:gridCol w="1080120"/>
                <a:gridCol w="1224136"/>
              </a:tblGrid>
              <a:tr h="6475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EJES: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CS. NATURALES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CS. SOCIALES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F. E. Y C.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LENGUA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EDUC. ARTÍSTICA</a:t>
                      </a:r>
                      <a:endParaRPr lang="es-AR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EDUC. FÍSICA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Reconocer diferentes modos de vida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Conocimiento de los procesos humanos: crecimiento, desarrollo y maduración.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 conocimiento de las transformaciones de las familias. Los cambios de estructura y dinámica familiar a lo largo de la historia. La organización familiar según las diversas culturas y contextos sociales.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Las configuraciones familiares en distintas épocas y culturas.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 valoración de las personas independiente de su apariencia, identidad y orientación sexual.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05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 de actividades corporales y motrices compartidas, </a:t>
                      </a:r>
                      <a:r>
                        <a:rPr lang="es-AR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enfatizando</a:t>
                      </a: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el respeto, el cuidado y la aceptación y valoración de la diversidad.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2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0309" cy="824304"/>
          </a:xfrm>
        </p:spPr>
        <p:txBody>
          <a:bodyPr/>
          <a:lstStyle/>
          <a:p>
            <a:r>
              <a:rPr lang="es-AR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6° </a:t>
            </a:r>
            <a:r>
              <a:rPr lang="es-AR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AR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EJE: RECONOCER LOS DISTINTOS MODOS DE VIDA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7992888" cy="5400600"/>
          </a:xfrm>
        </p:spPr>
        <p:txBody>
          <a:bodyPr/>
          <a:lstStyle/>
          <a:p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07587"/>
              </p:ext>
            </p:extLst>
          </p:nvPr>
        </p:nvGraphicFramePr>
        <p:xfrm>
          <a:off x="539550" y="2276872"/>
          <a:ext cx="7776865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8796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“6to. Grado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none" strike="noStrike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Naturales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Sociales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Formación Ética y Ciudadana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Lengua</a:t>
                      </a:r>
                      <a:endParaRPr lang="es-A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7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Reconocer los diferentes modos de vida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Reproducción en los seres vivos 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Fecundación y embarazo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Espacios rurales y urbanos de Argentina y América Latina.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Calidad de vida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Modelos corporales.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Estereotipos presentes en los medios de comunicación.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Exploración de los usos sociales de la lengua.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Manifestación no discriminativa de la lengua.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8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04856" cy="864096"/>
          </a:xfrm>
        </p:spPr>
        <p:txBody>
          <a:bodyPr/>
          <a:lstStyle/>
          <a:p>
            <a:r>
              <a:rPr lang="es-AR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7° </a:t>
            </a:r>
            <a:r>
              <a:rPr lang="es-AR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AR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EJE: RECONOCER LOS DISTINTOS MODOS DE VIDA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8136904" cy="4464496"/>
          </a:xfrm>
        </p:spPr>
        <p:txBody>
          <a:bodyPr/>
          <a:lstStyle/>
          <a:p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572691"/>
              </p:ext>
            </p:extLst>
          </p:nvPr>
        </p:nvGraphicFramePr>
        <p:xfrm>
          <a:off x="539552" y="2204864"/>
          <a:ext cx="7848871" cy="3816424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1520699"/>
                <a:gridCol w="1701171"/>
                <a:gridCol w="1701694"/>
                <a:gridCol w="1701171"/>
              </a:tblGrid>
              <a:tr h="8424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EJES ESI            ÁREAS</a:t>
                      </a:r>
                      <a:endParaRPr lang="es-AR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CS. NATURALES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CS. SOCIALES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F.É. Y C.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LENGUA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9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RECONOCER LOS DIFERENTES MODOS DE VIDA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Reproducción en los seres vivos.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Relaciones familiares. Características de parentesco.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Organización familiar de distintas culturas.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Discriminación.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Prevención del grooming.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Uso del lenguaje para analizar diversas formas que permitan la detección de prejuicios, sentimientos discriminatorios y </a:t>
                      </a:r>
                      <a:r>
                        <a:rPr lang="es-AR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desvalorizantes</a:t>
                      </a: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en relación a otros.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840760" cy="680288"/>
          </a:xfrm>
        </p:spPr>
        <p:txBody>
          <a:bodyPr/>
          <a:lstStyle/>
          <a:p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4° GRADO: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EJE:CUIDAR EL CUERPO Y LA SALUD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33641"/>
              </p:ext>
            </p:extLst>
          </p:nvPr>
        </p:nvGraphicFramePr>
        <p:xfrm>
          <a:off x="251520" y="895431"/>
          <a:ext cx="8568951" cy="5214103"/>
        </p:xfrm>
        <a:graphic>
          <a:graphicData uri="http://schemas.openxmlformats.org/drawingml/2006/table">
            <a:tbl>
              <a:tblPr firstRow="1" firstCol="1" bandRow="1"/>
              <a:tblGrid>
                <a:gridCol w="891449"/>
                <a:gridCol w="1267487"/>
                <a:gridCol w="1191227"/>
                <a:gridCol w="1342170"/>
                <a:gridCol w="1118124"/>
                <a:gridCol w="1341642"/>
                <a:gridCol w="1416852"/>
              </a:tblGrid>
              <a:tr h="3282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EJES DE ESI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CS NATURALES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CS SOCIALES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F.E.Y C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LENGUA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ED.ARTISTICA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ED.FISICA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05" marR="4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Cuidar el cuerpo y la salud</a:t>
                      </a:r>
                      <a:endParaRPr lang="es-A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Conocimiento del proceso humano .Identificación de las particularidades y diferencias anatómica  y fisiológicas de mujeres y varones.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población y acceso a los servicios básicos: agua ,luz, gas, salud, educación,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recreación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Reflexión y análisis de los distintos mensajes emitidos por los medios de comunicación relacionados con estereotipos e imagen corporal.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El ejercicio del diálogo como medio para resolver conflictos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Construcción de la progresiva autonomía y autovaloración respeto de las posibilidades de expresarse y comunicarse mediantes lenguajes artísticos (visual ,musical ,corporal y teatral)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 de actividades corporales y motrices compartidas entre niños/as enfatizando el respeto, cuidado por uno/a y por el/ la otro/a aceptación y valoración de la diversidad.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reflexión acerca de los modelos corporales presentes en los medios de comunicación ,en la publicidad ,en el espectáculo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 en el deporte.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33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720080"/>
          </a:xfrm>
        </p:spPr>
        <p:txBody>
          <a:bodyPr/>
          <a:lstStyle/>
          <a:p>
            <a:r>
              <a:rPr lang="es-AR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5° </a:t>
            </a:r>
            <a:r>
              <a:rPr lang="es-AR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AR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EJE:CUIDAR EL CUERPO Y LA SALUD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05476"/>
              </p:ext>
            </p:extLst>
          </p:nvPr>
        </p:nvGraphicFramePr>
        <p:xfrm>
          <a:off x="323528" y="1412776"/>
          <a:ext cx="8136906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1015482"/>
                <a:gridCol w="1141557"/>
                <a:gridCol w="1141557"/>
                <a:gridCol w="1141557"/>
                <a:gridCol w="1141557"/>
                <a:gridCol w="1141557"/>
                <a:gridCol w="1413639"/>
              </a:tblGrid>
              <a:tr h="6119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EJES: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CS. NATURALES</a:t>
                      </a:r>
                      <a:endParaRPr lang="es-A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CS. SOCIALES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F. E. Y C.</a:t>
                      </a:r>
                      <a:endParaRPr lang="es-A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LENGUA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EDUC. ARTÍSTICA</a:t>
                      </a:r>
                      <a:endParaRPr lang="es-AR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EDUC. FÍSICA</a:t>
                      </a:r>
                      <a:endParaRPr lang="es-AR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33" marR="44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6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Cuidar el cuerpo y la salud</a:t>
                      </a:r>
                      <a:endParaRPr lang="es-A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Cuidado de la salud y prevención de </a:t>
                      </a: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enfermedades.</a:t>
                      </a:r>
                      <a:endParaRPr lang="es-A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Calidad de vida de la población en Argentina: ciudades pequeñas y grandes.</a:t>
                      </a:r>
                      <a:endParaRPr lang="es-A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Reflexión y análisis de los diversos mensajes emitidos por los medios de comunicación, relacionado con estereotipos e imagen corporal.</a:t>
                      </a:r>
                      <a:endParaRPr lang="es-A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Producción de distintos textos que expresen sentimientos y la influencia de estos en la salud física, psíquica y espiritual.</a:t>
                      </a:r>
                      <a:endParaRPr lang="es-A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La valoración del cuerpo humano como instrumento de expresión.</a:t>
                      </a:r>
                      <a:endParaRPr lang="es-A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La construcción de la progresiva autonomía y autovaloración.</a:t>
                      </a:r>
                      <a:endParaRPr lang="es-AR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 de actividades corporales y motrices compartidas, enfatizando el respeto, el cuidado y la aceptación y valoración de la diversidad.</a:t>
                      </a:r>
                      <a:endParaRPr lang="es-A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Reflexión acerca de los modelos corporales presentes en los medios de comunicación, publicidad y en el deporte.</a:t>
                      </a:r>
                      <a:endParaRPr lang="es-AR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3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84776" cy="896312"/>
          </a:xfrm>
        </p:spPr>
        <p:txBody>
          <a:bodyPr/>
          <a:lstStyle/>
          <a:p>
            <a:r>
              <a:rPr lang="es-AR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6° </a:t>
            </a:r>
            <a:r>
              <a:rPr lang="es-AR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AR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EJE:CUIDAR EL CUERPO Y LA SALUD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80848"/>
              </p:ext>
            </p:extLst>
          </p:nvPr>
        </p:nvGraphicFramePr>
        <p:xfrm>
          <a:off x="467544" y="1700808"/>
          <a:ext cx="7848870" cy="3312451"/>
        </p:xfrm>
        <a:graphic>
          <a:graphicData uri="http://schemas.openxmlformats.org/drawingml/2006/table">
            <a:tbl>
              <a:tblPr firstRow="1" firstCol="1" bandRow="1"/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8281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“6to. Grado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none" strike="noStrike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Naturales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Sociales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Formación Ética y Ciudadana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Lengua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39" marR="48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3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Cuidar nuestro cuerpo y salud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salud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Cuidados y prevención de la salud.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Población en América latina.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Calidad de vida.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Reconocimiento de las diferentes dimensiones de la sexualidad.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Participación en conversaciones guiadas y espontaneas.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9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20688"/>
            <a:ext cx="5966666" cy="752296"/>
          </a:xfrm>
        </p:spPr>
        <p:txBody>
          <a:bodyPr/>
          <a:lstStyle/>
          <a:p>
            <a:r>
              <a:rPr lang="es-AR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7° </a:t>
            </a:r>
            <a:r>
              <a:rPr lang="es-AR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AR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EJE:CUIDAR EL CUERPO Y LA SALUD</a:t>
            </a:r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379065"/>
              </p:ext>
            </p:extLst>
          </p:nvPr>
        </p:nvGraphicFramePr>
        <p:xfrm>
          <a:off x="395536" y="1736876"/>
          <a:ext cx="8208912" cy="3420316"/>
        </p:xfrm>
        <a:graphic>
          <a:graphicData uri="http://schemas.openxmlformats.org/drawingml/2006/table">
            <a:tbl>
              <a:tblPr firstRow="1" firstCol="1" bandRow="1"/>
              <a:tblGrid>
                <a:gridCol w="1091538"/>
                <a:gridCol w="1779207"/>
                <a:gridCol w="1779207"/>
                <a:gridCol w="1779753"/>
                <a:gridCol w="1779207"/>
              </a:tblGrid>
              <a:tr h="8584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EJES ESI            ÁREAS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CS. NATURALES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CS. SOCIALES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F.É. Y C.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LENGUA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89" marR="297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CUIDAR NUESTRO CUERPO Y SALUD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salud. Enfermedades.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Cuidados  y prevención en la salud.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Higiene.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Nutrición.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vulneración de los derechos: el abuso sexual, la violencia de género y la trata de personas.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diversidad en las personas: apariencias físicas, estereotipos, imagen corporal transmitidos por los medios de comunicación.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Los secretos.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3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s-AR" sz="2800" dirty="0" smtClean="0"/>
              <a:t>POR CICLOS REALIZAMOS UNA LECTURA DE DIVERSOS MATERIALES BIBLIOGRÁFICOS</a:t>
            </a:r>
            <a:r>
              <a:rPr lang="es-AR" dirty="0" smtClean="0"/>
              <a:t>; </a:t>
            </a:r>
            <a:r>
              <a:rPr lang="es-AR" sz="2000" dirty="0" smtClean="0"/>
              <a:t>ESI en la escuela Primaria (cuadernillo), Ley Nacional 26.206, entre otros.</a:t>
            </a:r>
          </a:p>
          <a:p>
            <a:endParaRPr lang="es-A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CADA CICLO REALIZO UNA FUNDAMENTACIÓN DE ESI , ALGUNOS FRAGMENTOS DE LA MISMA SON: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9177" y="188640"/>
            <a:ext cx="8352928" cy="6272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"/>
                <a:ea typeface="Times New Roman"/>
                <a:cs typeface="Times New Roman"/>
              </a:rPr>
              <a:t> La responsabilidad de generar políticas públicas vinculadas a la educación sexual forma parte de las obligaciones que el </a:t>
            </a:r>
            <a:r>
              <a:rPr lang="es-ES" b="1" dirty="0">
                <a:latin typeface="Arial"/>
                <a:ea typeface="Times New Roman"/>
                <a:cs typeface="Times New Roman"/>
              </a:rPr>
              <a:t>Estado Nacional </a:t>
            </a:r>
            <a:r>
              <a:rPr lang="es-ES" dirty="0">
                <a:latin typeface="Arial"/>
                <a:ea typeface="Times New Roman"/>
                <a:cs typeface="Times New Roman"/>
              </a:rPr>
              <a:t>asume a partir de la firma de distintos tratados internacionales como el </a:t>
            </a:r>
            <a:r>
              <a:rPr lang="es-ES" b="1" dirty="0">
                <a:latin typeface="Arial"/>
                <a:ea typeface="Times New Roman"/>
                <a:cs typeface="Times New Roman"/>
              </a:rPr>
              <a:t>Pacto de San José de Costa Rica (1969), la Convención sobre la Eliminación de Todas las Formas de Discriminación contra la Mujer -CEDAW- (1979), la Convención Internacional de los Derechos del Niño (1989) y la Convención de Belem Do Pará (1994), </a:t>
            </a:r>
            <a:r>
              <a:rPr lang="es-ES" dirty="0">
                <a:latin typeface="Arial"/>
                <a:ea typeface="Times New Roman"/>
                <a:cs typeface="Times New Roman"/>
              </a:rPr>
              <a:t>entre otros. A su vez, algunas leyes nacionales sirvieron de antecedentes para la sanción de la </a:t>
            </a:r>
            <a:r>
              <a:rPr lang="es-ES" b="1" dirty="0">
                <a:latin typeface="Arial"/>
                <a:ea typeface="Times New Roman"/>
                <a:cs typeface="Times New Roman"/>
              </a:rPr>
              <a:t>Ley 26.150 de Educación Sexual Integral </a:t>
            </a:r>
            <a:r>
              <a:rPr lang="es-ES" dirty="0">
                <a:latin typeface="Arial"/>
                <a:ea typeface="Times New Roman"/>
                <a:cs typeface="Times New Roman"/>
              </a:rPr>
              <a:t>en 2006, entre ellas: la ley 25.584 de Prohibición a los establecimientos educativos de toda acción institucional que impida el inicio o continuidad del ciclo escolar a alumnas embarazadas (2002), la ley 25.673 de Creación del Programa Nacional de Salud Sexual y Procreación Responsable (2003) y la ley 26.061 de Protección integral de derechos de niños, niñas y adolescentes (2005), que a nivel provincial tiene su correlato en la </a:t>
            </a:r>
            <a:r>
              <a:rPr lang="es-ES" b="1" dirty="0">
                <a:latin typeface="Arial"/>
                <a:ea typeface="Times New Roman"/>
                <a:cs typeface="Times New Roman"/>
              </a:rPr>
              <a:t>Ley 12.967 de Promoción Integral de los Derechos de Niños, Niñas y Adolescentes.</a:t>
            </a:r>
            <a:endParaRPr lang="es-AR" sz="1600" b="1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"/>
                <a:ea typeface="Times New Roman"/>
                <a:cs typeface="Times New Roman"/>
              </a:rPr>
              <a:t>	En este contexto, a partir de la sanción de la Ley 26.150, se crea el Programa Nacional de Educación Sexual a fin de </a:t>
            </a:r>
            <a:r>
              <a:rPr lang="es-ES" b="1" dirty="0">
                <a:latin typeface="Arial"/>
                <a:ea typeface="Times New Roman"/>
                <a:cs typeface="Times New Roman"/>
              </a:rPr>
              <a:t>garantizar el derecho de las/los alumnos/as a recibir educación sexual integral en todos los establecimientos educativos públicos de gestión estatal o privada.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41861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4151" y="332656"/>
            <a:ext cx="8352928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u="sng" dirty="0">
                <a:latin typeface="Arial"/>
                <a:ea typeface="Times New Roman"/>
                <a:cs typeface="Times New Roman"/>
              </a:rPr>
              <a:t>¿QUÉ PROPONE LA ESI?</a:t>
            </a:r>
            <a:endParaRPr lang="es-AR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"/>
                <a:ea typeface="Times New Roman"/>
                <a:cs typeface="Times New Roman"/>
              </a:rPr>
              <a:t>El contexto  escolar es el primer espacio social, más allá del familiar, organizado y sistematizado para la formación de las/los niñas/os como ciudadanos.</a:t>
            </a:r>
            <a:endParaRPr lang="es-AR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"/>
                <a:ea typeface="Times New Roman"/>
                <a:cs typeface="Times New Roman"/>
              </a:rPr>
              <a:t>El niño es ciudadano desde que nace, pero se constituye crecientemente en ciudadano activo al acceder al conocimiento escolar. Éste le permite, a través de  múltiples situaciones pedagógicas, construir aprendizajes desplegando su potencial individual en el concierto  de las interacciones grupales para:</a:t>
            </a:r>
            <a:endParaRPr lang="es-AR" sz="16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Ser reconocido en su singularidad.</a:t>
            </a:r>
            <a:endParaRPr lang="es-AR" sz="16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Cimentar en conjunto a través de la fuerza constructiva del grupo, saberes  productivos, es decir conocimientos complejos acerca del mundo que habitamos y de la realidad que compartimos, para participar en ella activamente.</a:t>
            </a:r>
            <a:endParaRPr lang="es-AR" sz="16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Expresar sus sentimientos, dar su punto de vista, argumentar, opinar.</a:t>
            </a:r>
            <a:endParaRPr lang="es-AR" sz="16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Buscar consensos, valorar a los/as compañeros/as aceptando y respetando las diferentes experiencias de vida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.</a:t>
            </a:r>
            <a:endParaRPr lang="es-AR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67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052736"/>
            <a:ext cx="828092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"/>
                <a:ea typeface="Times New Roman"/>
                <a:cs typeface="Times New Roman"/>
              </a:rPr>
              <a:t>La  propuesta de la ESI está anclada en una concepción integral de la sexualidad, lo que implica que ésta  no se reduce ni a la genitalidad, ni a la reproducción, ni a la heterosexualidad, ni a la infancia, adolescencia/adultez, ni a la naturaleza, sino que la noción de la misma es compleja.</a:t>
            </a:r>
            <a:endParaRPr lang="es-AR" sz="1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Arial"/>
                <a:ea typeface="Times New Roman"/>
                <a:cs typeface="Times New Roman"/>
              </a:rPr>
              <a:t>Para los marcos referenciales de la ESI, la sexualidad está atravesada por los aspectos biológicos, psicológicos, sociales, históricos, culturales, jurídicos y ético-políticos que nos obligan a pensar en la constitución humana y en el devenir como sujetos. Pone el acento en considerar el cuerpo inmerso en una red de relaciones sociales, formando parte de un momento histórico, político y económico determinado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600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600" dirty="0" smtClean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600" dirty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600" dirty="0" smtClean="0"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AR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60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s-ES" sz="3200" dirty="0">
                <a:latin typeface="Arial"/>
                <a:ea typeface="Times New Roman"/>
                <a:cs typeface="Times New Roman"/>
              </a:rPr>
              <a:t>La propuesta de la ESI se sustenta en el abordaje integral de los siguientes ejes:</a:t>
            </a:r>
            <a:r>
              <a:rPr lang="es-AR" sz="3200" dirty="0">
                <a:ea typeface="Times New Roman"/>
                <a:cs typeface="Times New Roman"/>
              </a:rPr>
              <a:t/>
            </a:r>
            <a:br>
              <a:rPr lang="es-AR" sz="3200" dirty="0">
                <a:ea typeface="Times New Roman"/>
                <a:cs typeface="Times New Roman"/>
              </a:rPr>
            </a:b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29600" cy="4176464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ES" dirty="0" smtClean="0">
                <a:latin typeface="Arial"/>
                <a:ea typeface="Times New Roman"/>
                <a:cs typeface="Times New Roman"/>
              </a:rPr>
              <a:t>El </a:t>
            </a:r>
            <a:r>
              <a:rPr lang="es-ES" dirty="0">
                <a:latin typeface="Arial"/>
                <a:ea typeface="Times New Roman"/>
                <a:cs typeface="Times New Roman"/>
              </a:rPr>
              <a:t>ejercicio de los derechos.</a:t>
            </a:r>
            <a:endParaRPr lang="es-AR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El reconocer la perspectiva de género.</a:t>
            </a:r>
            <a:endParaRPr lang="es-AR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El respeto por la diversidad.</a:t>
            </a:r>
            <a:endParaRPr lang="es-AR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La valoración de la afectividad.</a:t>
            </a:r>
            <a:endParaRPr lang="es-AR" sz="2800" dirty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dirty="0">
                <a:latin typeface="Arial"/>
                <a:ea typeface="Times New Roman"/>
                <a:cs typeface="Times New Roman"/>
              </a:rPr>
              <a:t>El cuidado del cuerpo.</a:t>
            </a:r>
            <a:endParaRPr lang="es-AR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0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es-ES" b="1" dirty="0">
                <a:latin typeface="Arial"/>
                <a:ea typeface="Times New Roman"/>
              </a:rPr>
              <a:t>SELECCIÓN DE CONTENIDOS DE A </a:t>
            </a:r>
            <a:r>
              <a:rPr lang="es-ES" b="1" dirty="0" smtClean="0">
                <a:latin typeface="Arial"/>
                <a:ea typeface="Times New Roman"/>
              </a:rPr>
              <a:t>DESARROLLAR DEL </a:t>
            </a:r>
            <a:r>
              <a:rPr lang="es-ES" b="1" dirty="0">
                <a:latin typeface="Arial"/>
                <a:ea typeface="Times New Roman"/>
              </a:rPr>
              <a:t>PROGRAMA </a:t>
            </a:r>
            <a:r>
              <a:rPr lang="es-ES" b="1" dirty="0" smtClean="0">
                <a:latin typeface="Arial"/>
                <a:ea typeface="Times New Roman"/>
              </a:rPr>
              <a:t>ESI EN NUESTRA ESCUELA: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50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463383" cy="576063"/>
          </a:xfrm>
        </p:spPr>
        <p:txBody>
          <a:bodyPr/>
          <a:lstStyle/>
          <a:p>
            <a:r>
              <a:rPr lang="es-AR" sz="2400" dirty="0" smtClean="0"/>
              <a:t>1°GRADO:</a:t>
            </a:r>
            <a:endParaRPr lang="es-AR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719370"/>
              </p:ext>
            </p:extLst>
          </p:nvPr>
        </p:nvGraphicFramePr>
        <p:xfrm>
          <a:off x="323527" y="908720"/>
          <a:ext cx="8280920" cy="5544616"/>
        </p:xfrm>
        <a:graphic>
          <a:graphicData uri="http://schemas.openxmlformats.org/drawingml/2006/table">
            <a:tbl>
              <a:tblPr firstRow="1" firstCol="1" bandRow="1"/>
              <a:tblGrid>
                <a:gridCol w="1234873"/>
                <a:gridCol w="1888631"/>
                <a:gridCol w="1888631"/>
                <a:gridCol w="1525433"/>
                <a:gridCol w="1743352"/>
              </a:tblGrid>
              <a:tr h="4199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ES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Grado:                         </a:t>
                      </a: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NATURALES</a:t>
                      </a:r>
                      <a:endParaRPr lang="es-A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CIENCIAS SOCIALES</a:t>
                      </a:r>
                      <a:endParaRPr lang="es-A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FORMACIÓN ÉTICA Y CIUDADANA</a:t>
                      </a:r>
                      <a:endParaRPr lang="es-A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LENGUA</a:t>
                      </a:r>
                      <a:endParaRPr lang="es-AR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46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</a:t>
                      </a:r>
                      <a:r>
                        <a:rPr lang="es-AR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Ejerce nuestros derechos.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Respetar la diversidad.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Reconocer diferentes modos de vida.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Cuidar el cuerpo y la salud.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1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Eje: Valorar la afectividad.</a:t>
                      </a:r>
                      <a:endParaRPr lang="es-A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Respeto</a:t>
                      </a: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por el propio cuerpo y el de los demás</a:t>
                      </a: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Valoración del propio cuerpo.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Respeto por las diferencias.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Comparación de diversos modos de alimentación.</a:t>
                      </a: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La alimentación saludable y no saludable.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Cuidar el cuerpo humano como totalidad con necesidades de afectos, valoración y cuidado.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El reconocimiento y respeto de las emociones y sentimientos vinculados a la sexualidad: miedo pudor, vergüenza, alegría.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</a:t>
                      </a: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identidad.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respeto y cuidado por la niñez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familia. Diferentes conformaciones familiares.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comparación de diferentes modos de crianza, festejos , vestimenta, roles de hombres y mujeres  en diferentes  épocas y diversas culturas.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Necesidad</a:t>
                      </a:r>
                      <a:r>
                        <a:rPr lang="es-AR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afecto, cuidado y valoración. Autonomía y autoestima.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juego y los prejuicios.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Respeto por las diferencias.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Respeto por la protección hacia el propio cuerpo, aprendiendo a decir” NO”.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Expresión de sus sentimientos,</a:t>
                      </a:r>
                      <a:r>
                        <a:rPr lang="es-AR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ideas , valoraciones.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Derecho</a:t>
                      </a: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a la libre expresión.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Desarrollo de la autonomía.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Diálogo sobre cualquier forma de discriminación desde diferentes portadores de textos.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Lectura de imágenes entre diferencias de la época colonial y actual.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000" baseline="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comunicación. El derecho a ser escuchados en nuestras opiniones y sentimientos. Respeto de los turnos de intercambio.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producción y valoración de diferentes textos que expresen sentimientos de angustia, alegría, soledad.</a:t>
                      </a:r>
                      <a:endParaRPr lang="es-A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85" marR="52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1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631</TotalTime>
  <Words>2817</Words>
  <Application>Microsoft Office PowerPoint</Application>
  <PresentationFormat>Presentación en pantalla (4:3)</PresentationFormat>
  <Paragraphs>486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Transmisión de listas</vt:lpstr>
      <vt:lpstr>Escuela N°798  “Dr. Vicente A. de Echevarría”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propuesta de la ESI se sustenta en el abordaje integral de los siguientes ejes: </vt:lpstr>
      <vt:lpstr>SELECCIÓN DE CONTENIDOS DE A DESARROLLAR DEL PROGRAMA ESI EN NUESTRA ESCUELA: </vt:lpstr>
      <vt:lpstr>1°GRADO:</vt:lpstr>
      <vt:lpstr>2° GRADO:</vt:lpstr>
      <vt:lpstr>3° GRADO:</vt:lpstr>
      <vt:lpstr>4° GRADO: Eje: Ejercer nuestros derechos</vt:lpstr>
      <vt:lpstr>5° GRADO: Eje: Ejercer nuestros derechos</vt:lpstr>
      <vt:lpstr>6° GRADO:Eje: Ejercer nuestros derechos</vt:lpstr>
      <vt:lpstr>7° GRADO: Eje: Ejercer nuestros derechos</vt:lpstr>
      <vt:lpstr>4° GRADO: Eje: Respetar la diversidad</vt:lpstr>
      <vt:lpstr>5°GRADO:Eje: Respetar la diversidad</vt:lpstr>
      <vt:lpstr>6°GRADO: Eje: Respetar la diversidad</vt:lpstr>
      <vt:lpstr>7° GRADO: Eje: Respetar la diversidad</vt:lpstr>
      <vt:lpstr>4° GRADO: EJE: RECONOCER LOS DISTINTOS MODOS DE VIDA</vt:lpstr>
      <vt:lpstr>5° GRADO: EJE: RECONOCER LOS DISTINTOS MODOS DE VIDA</vt:lpstr>
      <vt:lpstr>6° GRADO: EJE: RECONOCER LOS DISTINTOS MODOS DE VIDA</vt:lpstr>
      <vt:lpstr>7° GRADO: EJE: RECONOCER LOS DISTINTOS MODOS DE VIDA</vt:lpstr>
      <vt:lpstr>4° GRADO: EJE:CUIDAR EL CUERPO Y LA SALUD</vt:lpstr>
      <vt:lpstr>5° GRADO: EJE:CUIDAR EL CUERPO Y LA SALUD</vt:lpstr>
      <vt:lpstr>6° GRADO: EJE:CUIDAR EL CUERPO Y LA SALUD</vt:lpstr>
      <vt:lpstr>7° GRADO: EJE:CUIDAR EL CUERPO Y LA SALUD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N°798  “Dr. Vicente A. de Echevarría”</dc:title>
  <dc:creator>Irma Morel</dc:creator>
  <cp:lastModifiedBy>Irma Morel</cp:lastModifiedBy>
  <cp:revision>39</cp:revision>
  <dcterms:created xsi:type="dcterms:W3CDTF">2019-06-26T20:04:08Z</dcterms:created>
  <dcterms:modified xsi:type="dcterms:W3CDTF">2019-09-28T17:02:00Z</dcterms:modified>
</cp:coreProperties>
</file>